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71" r:id="rId9"/>
    <p:sldId id="267" r:id="rId10"/>
    <p:sldId id="268" r:id="rId11"/>
    <p:sldId id="269" r:id="rId12"/>
    <p:sldId id="270" r:id="rId13"/>
    <p:sldId id="272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3.8.2021.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7063" y="3014012"/>
            <a:ext cx="9144000" cy="2387600"/>
          </a:xfrm>
        </p:spPr>
        <p:txBody>
          <a:bodyPr/>
          <a:lstStyle/>
          <a:p>
            <a:r>
              <a:rPr lang="hr-HR" dirty="0" smtClean="0"/>
              <a:t>Najvažnije mrežne komponente, dijeljenje mrežnih resursa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Načini pristupa internetu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6131" y="1534661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dirty="0" smtClean="0"/>
              <a:t>Pristup internetu možemo ostvariti: </a:t>
            </a:r>
          </a:p>
          <a:p>
            <a:r>
              <a:rPr lang="hr-HR" dirty="0" smtClean="0"/>
              <a:t>putem žične veze</a:t>
            </a:r>
          </a:p>
          <a:p>
            <a:endParaRPr lang="hr-HR" dirty="0"/>
          </a:p>
          <a:p>
            <a:r>
              <a:rPr lang="hr-HR" dirty="0" smtClean="0"/>
              <a:t>kabelskom vezom</a:t>
            </a:r>
          </a:p>
          <a:p>
            <a:endParaRPr lang="hr-HR" dirty="0"/>
          </a:p>
          <a:p>
            <a:r>
              <a:rPr lang="hr-HR" dirty="0" smtClean="0"/>
              <a:t>optičkom vezom</a:t>
            </a:r>
          </a:p>
          <a:p>
            <a:endParaRPr lang="hr-HR" dirty="0"/>
          </a:p>
          <a:p>
            <a:r>
              <a:rPr lang="hr-HR" dirty="0" smtClean="0"/>
              <a:t>bežičnom mobilnom mrežom (podatkovna i SIM kartica)</a:t>
            </a:r>
          </a:p>
          <a:p>
            <a:endParaRPr lang="hr-HR" dirty="0"/>
          </a:p>
          <a:p>
            <a:r>
              <a:rPr lang="hr-HR" dirty="0" smtClean="0"/>
              <a:t>javnim bežičnim mrežama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00423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Brzina pristupa internetu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2621" y="1482411"/>
            <a:ext cx="1136250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Razlikujemo:</a:t>
            </a:r>
          </a:p>
          <a:p>
            <a:r>
              <a:rPr lang="hr-HR" dirty="0" smtClean="0"/>
              <a:t>brzinu </a:t>
            </a:r>
            <a:r>
              <a:rPr lang="hr-HR" b="1" dirty="0" smtClean="0"/>
              <a:t>preuzimanja</a:t>
            </a:r>
            <a:r>
              <a:rPr lang="hr-HR" dirty="0" smtClean="0"/>
              <a:t> (</a:t>
            </a:r>
            <a:r>
              <a:rPr lang="hr-HR" b="1" dirty="0" smtClean="0"/>
              <a:t>download</a:t>
            </a:r>
            <a:r>
              <a:rPr lang="hr-HR" dirty="0" smtClean="0"/>
              <a:t>) – brzina preuzimanja podataka s poslužitelja na naše računalo. Mjeri se u </a:t>
            </a:r>
            <a:r>
              <a:rPr lang="hr-HR" b="1" dirty="0" smtClean="0"/>
              <a:t>Mbps</a:t>
            </a:r>
            <a:r>
              <a:rPr lang="hr-HR" dirty="0" smtClean="0"/>
              <a:t> (megabitima po sekundi).</a:t>
            </a:r>
          </a:p>
          <a:p>
            <a:r>
              <a:rPr lang="hr-HR" dirty="0" smtClean="0"/>
              <a:t>brzina </a:t>
            </a:r>
            <a:r>
              <a:rPr lang="hr-HR" b="1" dirty="0" smtClean="0"/>
              <a:t>slanja</a:t>
            </a:r>
            <a:r>
              <a:rPr lang="hr-HR" dirty="0" smtClean="0"/>
              <a:t> (</a:t>
            </a:r>
            <a:r>
              <a:rPr lang="hr-HR" b="1" dirty="0" smtClean="0"/>
              <a:t>upload</a:t>
            </a:r>
            <a:r>
              <a:rPr lang="hr-HR" dirty="0" smtClean="0"/>
              <a:t>) – brzina slanja podataka s našeg računala na poslužitelj.  Također se mjeri u </a:t>
            </a:r>
            <a:r>
              <a:rPr lang="hr-HR" b="1" dirty="0" smtClean="0"/>
              <a:t>Mbps</a:t>
            </a:r>
            <a:r>
              <a:rPr lang="hr-HR" dirty="0" smtClean="0"/>
              <a:t>. </a:t>
            </a:r>
          </a:p>
          <a:p>
            <a:r>
              <a:rPr lang="hr-HR" b="1" dirty="0" smtClean="0"/>
              <a:t>ping</a:t>
            </a:r>
            <a:r>
              <a:rPr lang="hr-HR" dirty="0" smtClean="0"/>
              <a:t> – vrijeme odziva proteklo od slanja zahtjeva poslužitelju do njegova odgovora. Mjeri se u ms (milisekundama).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3800" y="4896938"/>
            <a:ext cx="7264398" cy="104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163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3272022"/>
            <a:ext cx="10515600" cy="1090972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Istražite koji poslužitelji internetskih usluga nude optički internet te koju maksimalnu brzinu preuzimanja i slanja imaju u ponudi.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84348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3634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Prisjetimo se…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52612" cy="431749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Računalna mreža – skup povezanih računala koja međusobno komuniciraju i razmjenjuju podatke.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Prednosti: </a:t>
            </a:r>
          </a:p>
          <a:p>
            <a:r>
              <a:rPr lang="hr-HR" dirty="0" smtClean="0"/>
              <a:t>međusobna razmjena podataka</a:t>
            </a:r>
          </a:p>
          <a:p>
            <a:r>
              <a:rPr lang="hr-HR" dirty="0" smtClean="0"/>
              <a:t>zajednička uporaba uređaja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0436" y="2537702"/>
            <a:ext cx="3654879" cy="3262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Najvažnije mrežne komponente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Mrežne komponente koje nam služe za neometan rad u računalnoj mreži  te učinkovitu uporabu mrežnih resursa su: </a:t>
            </a:r>
          </a:p>
          <a:p>
            <a:endParaRPr lang="hr-HR" dirty="0"/>
          </a:p>
          <a:p>
            <a:r>
              <a:rPr lang="hr-HR" b="1" dirty="0" smtClean="0"/>
              <a:t>mrežna kartica </a:t>
            </a:r>
            <a:r>
              <a:rPr lang="hr-HR" dirty="0" smtClean="0"/>
              <a:t>(NIC – Network Interface Card) </a:t>
            </a:r>
          </a:p>
          <a:p>
            <a:r>
              <a:rPr lang="hr-HR" b="1" dirty="0" smtClean="0"/>
              <a:t>preklopnik</a:t>
            </a:r>
            <a:r>
              <a:rPr lang="hr-HR" dirty="0" smtClean="0"/>
              <a:t> (switch) </a:t>
            </a:r>
          </a:p>
          <a:p>
            <a:r>
              <a:rPr lang="hr-HR" b="1" dirty="0" smtClean="0"/>
              <a:t>usmjernik</a:t>
            </a:r>
            <a:r>
              <a:rPr lang="hr-HR" dirty="0" smtClean="0"/>
              <a:t> (router)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06177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Mrežna kartica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5693230" cy="4351338"/>
          </a:xfrm>
        </p:spPr>
        <p:txBody>
          <a:bodyPr/>
          <a:lstStyle/>
          <a:p>
            <a:r>
              <a:rPr lang="hr-HR" b="1" dirty="0" smtClean="0"/>
              <a:t>žična</a:t>
            </a:r>
            <a:r>
              <a:rPr lang="hr-HR" dirty="0" smtClean="0"/>
              <a:t> kartica  (</a:t>
            </a:r>
            <a:r>
              <a:rPr lang="hr-HR" b="1" dirty="0" smtClean="0"/>
              <a:t>ethernet</a:t>
            </a:r>
            <a:r>
              <a:rPr lang="hr-HR" dirty="0" smtClean="0"/>
              <a:t>) – integrirana na matičnu ploču računala, povezuje se </a:t>
            </a:r>
            <a:r>
              <a:rPr lang="hr-HR" b="1" dirty="0" smtClean="0"/>
              <a:t>UTP</a:t>
            </a:r>
            <a:r>
              <a:rPr lang="hr-HR" dirty="0" smtClean="0"/>
              <a:t> </a:t>
            </a:r>
            <a:r>
              <a:rPr lang="hr-HR" b="1" dirty="0" smtClean="0"/>
              <a:t>kablom</a:t>
            </a:r>
            <a:r>
              <a:rPr lang="hr-HR" dirty="0" smtClean="0"/>
              <a:t> s ostalim mrežnim komponentama.</a:t>
            </a:r>
          </a:p>
          <a:p>
            <a:endParaRPr lang="hr-HR" dirty="0"/>
          </a:p>
          <a:p>
            <a:r>
              <a:rPr lang="hr-HR" b="1" dirty="0" smtClean="0"/>
              <a:t>bežična</a:t>
            </a:r>
            <a:r>
              <a:rPr lang="hr-HR" dirty="0" smtClean="0"/>
              <a:t> kartica (</a:t>
            </a:r>
            <a:r>
              <a:rPr lang="hr-HR" b="1" dirty="0" smtClean="0"/>
              <a:t>wireless</a:t>
            </a:r>
            <a:r>
              <a:rPr lang="hr-HR" dirty="0" smtClean="0"/>
              <a:t>) – ugrađena u prijenosnike, pametne telefone, tablete. S ostalim mrežnim komponentama povezuje se </a:t>
            </a:r>
            <a:r>
              <a:rPr lang="hr-HR" b="1" dirty="0" smtClean="0"/>
              <a:t>radiovalovima</a:t>
            </a:r>
            <a:r>
              <a:rPr lang="hr-HR" dirty="0" smtClean="0"/>
              <a:t>.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3284" y="2616792"/>
            <a:ext cx="3532409" cy="2343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086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Preklopnik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3067" y="1639164"/>
            <a:ext cx="5327470" cy="4351338"/>
          </a:xfrm>
        </p:spPr>
        <p:txBody>
          <a:bodyPr>
            <a:normAutofit/>
          </a:bodyPr>
          <a:lstStyle/>
          <a:p>
            <a:r>
              <a:rPr lang="hr-HR" dirty="0" smtClean="0"/>
              <a:t>UTP kablom povezuje računala i ostale uređaje u lokalnoj mreži</a:t>
            </a:r>
          </a:p>
          <a:p>
            <a:endParaRPr lang="hr-HR" dirty="0"/>
          </a:p>
          <a:p>
            <a:r>
              <a:rPr lang="hr-HR" dirty="0" smtClean="0"/>
              <a:t>omogućuje da se više uređaja istodobno neometano koristi mrežom</a:t>
            </a:r>
          </a:p>
          <a:p>
            <a:endParaRPr lang="hr-HR" dirty="0"/>
          </a:p>
          <a:p>
            <a:r>
              <a:rPr lang="hr-HR" dirty="0" smtClean="0"/>
              <a:t>upravlja komunikacijom, dijeli mrežni promet.</a:t>
            </a:r>
          </a:p>
          <a:p>
            <a:endParaRPr lang="hr-HR" dirty="0"/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l="6338" r="3001"/>
          <a:stretch/>
        </p:blipFill>
        <p:spPr>
          <a:xfrm>
            <a:off x="6095999" y="2609920"/>
            <a:ext cx="5656217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25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Usmjernik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802273"/>
            <a:ext cx="4334692" cy="4351338"/>
          </a:xfrm>
        </p:spPr>
        <p:txBody>
          <a:bodyPr/>
          <a:lstStyle/>
          <a:p>
            <a:r>
              <a:rPr lang="hr-HR" dirty="0" smtClean="0"/>
              <a:t>povezan UTP kablom s preklopnikom</a:t>
            </a:r>
          </a:p>
          <a:p>
            <a:endParaRPr lang="hr-HR" dirty="0"/>
          </a:p>
          <a:p>
            <a:r>
              <a:rPr lang="hr-HR" dirty="0" smtClean="0"/>
              <a:t>spaja više računalnih mreža</a:t>
            </a:r>
          </a:p>
          <a:p>
            <a:endParaRPr lang="hr-HR" dirty="0"/>
          </a:p>
          <a:p>
            <a:r>
              <a:rPr lang="hr-HR" dirty="0" smtClean="0"/>
              <a:t>usmjerava pakete iz jedne mreže u drugu</a:t>
            </a:r>
          </a:p>
          <a:p>
            <a:endParaRPr lang="hr-HR" dirty="0"/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3497" y="1717565"/>
            <a:ext cx="4488724" cy="4025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896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Dijeljenje mrežnih resursa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83029" y="1822495"/>
            <a:ext cx="10515600" cy="4351338"/>
          </a:xfrm>
        </p:spPr>
        <p:txBody>
          <a:bodyPr/>
          <a:lstStyle/>
          <a:p>
            <a:r>
              <a:rPr lang="hr-HR" b="1" dirty="0" smtClean="0"/>
              <a:t>dijeljena mapa</a:t>
            </a:r>
            <a:r>
              <a:rPr lang="hr-HR" dirty="0" smtClean="0"/>
              <a:t> – ako želimo razmjenjivati podatke u lokalnoj (LAN) mreži, dovoljno ih je spremati u dijeljenu mapu (shared folder) te odrediti prava pristupa koja će imati korisnici lokalne mreže.</a:t>
            </a:r>
          </a:p>
          <a:p>
            <a:endParaRPr lang="hr-HR" dirty="0"/>
          </a:p>
          <a:p>
            <a:r>
              <a:rPr lang="hr-HR" dirty="0" smtClean="0"/>
              <a:t>dijeljenje uređaja – osim datoteka možemo dijeliti i uređaje, najjednostavniji primjer je </a:t>
            </a:r>
            <a:r>
              <a:rPr lang="hr-HR" b="1" dirty="0" smtClean="0"/>
              <a:t>pisač </a:t>
            </a:r>
            <a:r>
              <a:rPr lang="hr-HR" dirty="0" smtClean="0"/>
              <a:t>spojen na lokalnu mrežu.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9904" y="4002133"/>
            <a:ext cx="245745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090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3337336"/>
            <a:ext cx="10515600" cy="56845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Na internetu istraži pojam mrežni disk i objasni za što se koristi.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29979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Pristup internetu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80999" y="169141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O</a:t>
            </a:r>
            <a:r>
              <a:rPr lang="hr-HR" dirty="0" smtClean="0"/>
              <a:t>mogućuju ga tvrtke – </a:t>
            </a:r>
            <a:r>
              <a:rPr lang="hr-HR" b="1" dirty="0" smtClean="0"/>
              <a:t>pružatelji internetskih usluga (ISP)</a:t>
            </a:r>
            <a:r>
              <a:rPr lang="hr-HR" dirty="0" smtClean="0"/>
              <a:t>. Sklapanjem ugovora s nekom od tvrtki pružatelja internetskih usluga otvaramo korisnički račun. </a:t>
            </a:r>
          </a:p>
          <a:p>
            <a:pPr marL="0" indent="0">
              <a:buNone/>
            </a:pPr>
            <a:r>
              <a:rPr lang="hr-HR" dirty="0" smtClean="0"/>
              <a:t>Uz korisnički račun dobivamo:</a:t>
            </a:r>
          </a:p>
          <a:p>
            <a:r>
              <a:rPr lang="hr-HR" b="1" dirty="0" smtClean="0"/>
              <a:t>korisničko ime i zaporku </a:t>
            </a:r>
            <a:r>
              <a:rPr lang="hr-HR" dirty="0" smtClean="0"/>
              <a:t>– potrebne za pristup</a:t>
            </a:r>
          </a:p>
          <a:p>
            <a:r>
              <a:rPr lang="hr-HR" b="1" dirty="0" smtClean="0"/>
              <a:t>adresu e – pošte </a:t>
            </a:r>
          </a:p>
          <a:p>
            <a:r>
              <a:rPr lang="hr-HR" b="1" dirty="0" smtClean="0"/>
              <a:t>prostor na poslužitelju </a:t>
            </a:r>
            <a:r>
              <a:rPr lang="hr-HR" dirty="0" smtClean="0"/>
              <a:t>za smještaj osobnih stranica</a:t>
            </a:r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0547" y="2990305"/>
            <a:ext cx="3174955" cy="2882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124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399</Words>
  <Application>Microsoft Office PowerPoint</Application>
  <PresentationFormat>Široki zaslon</PresentationFormat>
  <Paragraphs>59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Najvažnije mrežne komponente, dijeljenje mrežnih resursa</vt:lpstr>
      <vt:lpstr>Prisjetimo se…</vt:lpstr>
      <vt:lpstr>Najvažnije mrežne komponente</vt:lpstr>
      <vt:lpstr>Mrežna kartica</vt:lpstr>
      <vt:lpstr>Preklopnik </vt:lpstr>
      <vt:lpstr>Usmjernik</vt:lpstr>
      <vt:lpstr>Dijeljenje mrežnih resursa</vt:lpstr>
      <vt:lpstr>ZADATAK 1</vt:lpstr>
      <vt:lpstr>Pristup internetu</vt:lpstr>
      <vt:lpstr>Načini pristupa internetu</vt:lpstr>
      <vt:lpstr>Brzina pristupa internetu</vt:lpstr>
      <vt:lpstr>ZADATAK 2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22</cp:revision>
  <dcterms:created xsi:type="dcterms:W3CDTF">2021-04-08T02:08:44Z</dcterms:created>
  <dcterms:modified xsi:type="dcterms:W3CDTF">2021-08-03T18:17:29Z</dcterms:modified>
</cp:coreProperties>
</file>